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69" r:id="rId11"/>
    <p:sldId id="264" r:id="rId12"/>
    <p:sldId id="265" r:id="rId13"/>
    <p:sldId id="267" r:id="rId14"/>
    <p:sldId id="266" r:id="rId15"/>
  </p:sldIdLst>
  <p:sldSz cx="14630400" cy="8229600"/>
  <p:notesSz cx="8229600" cy="14630400"/>
  <p:embeddedFontLst>
    <p:embeddedFont>
      <p:font typeface="Epilogue" panose="020B0604020202020204" charset="0"/>
      <p:regular r:id="rId17"/>
    </p:embeddedFont>
    <p:embeddedFont>
      <p:font typeface="Eras Bold ITC" panose="020B0907030504020204" pitchFamily="34" charset="0"/>
      <p:regular r:id="rId18"/>
    </p:embeddedFont>
    <p:embeddedFont>
      <p:font typeface="Fraunces Medium" panose="020B0604020202020204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7312bc4a0ff26285d73bc39">
            <a:hlinkClick r:id="" action="ppaction://media"/>
            <a:extLst>
              <a:ext uri="{FF2B5EF4-FFF2-40B4-BE49-F238E27FC236}">
                <a16:creationId xmlns:a16="http://schemas.microsoft.com/office/drawing/2014/main" id="{ED7B3533-D5EA-49E1-B5BF-9B50AFC5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0B2AB1-2B9D-486A-89F7-F825B08F00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2" name="Text 0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81945"/>
            <a:ext cx="13173249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10400" b="1" dirty="0" err="1">
                <a:latin typeface="Eras Bold ITC" panose="020B0907030504020204" pitchFamily="34" charset="0"/>
                <a:ea typeface="Fraunces Medium" pitchFamily="34" charset="-122"/>
                <a:cs typeface="Fraunces Medium" pitchFamily="34" charset="-120"/>
              </a:rPr>
              <a:t>AutoFlow</a:t>
            </a:r>
            <a:endParaRPr lang="en-US" sz="10400" b="1" dirty="0">
              <a:latin typeface="Eras Bold ITC" panose="020B09070305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5478542"/>
            <a:ext cx="13042821" cy="110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500" b="1" dirty="0" err="1">
                <a:latin typeface="Epilogue" pitchFamily="34" charset="0"/>
              </a:rPr>
              <a:t>Manuseador</a:t>
            </a:r>
            <a:r>
              <a:rPr lang="en-US" sz="2500" b="1" dirty="0">
                <a:latin typeface="Epilogue" pitchFamily="34" charset="0"/>
              </a:rPr>
              <a:t> de dados para </a:t>
            </a:r>
            <a:r>
              <a:rPr lang="en-US" sz="2500" b="1" dirty="0" err="1">
                <a:latin typeface="Epilogue" pitchFamily="34" charset="0"/>
              </a:rPr>
              <a:t>geração</a:t>
            </a:r>
            <a:r>
              <a:rPr lang="en-US" sz="2500" b="1" dirty="0">
                <a:latin typeface="Epilogue" pitchFamily="34" charset="0"/>
              </a:rPr>
              <a:t> de </a:t>
            </a:r>
            <a:r>
              <a:rPr lang="en-US" sz="2500" b="1" dirty="0" err="1">
                <a:latin typeface="Epilogue" pitchFamily="34" charset="0"/>
              </a:rPr>
              <a:t>gráficos</a:t>
            </a:r>
            <a:r>
              <a:rPr lang="en-US" sz="2500" b="1" dirty="0">
                <a:latin typeface="Epilogue" pitchFamily="34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500" b="1" dirty="0">
                <a:latin typeface="Epilogue" pitchFamily="34" charset="0"/>
              </a:rPr>
              <a:t>que </a:t>
            </a:r>
            <a:r>
              <a:rPr lang="en-US" sz="2500" b="1" dirty="0" err="1">
                <a:latin typeface="Epilogue" pitchFamily="34" charset="0"/>
              </a:rPr>
              <a:t>auxiliam</a:t>
            </a:r>
            <a:r>
              <a:rPr lang="en-US" sz="2500" b="1" dirty="0">
                <a:latin typeface="Epilogue" pitchFamily="34" charset="0"/>
              </a:rPr>
              <a:t> </a:t>
            </a:r>
            <a:r>
              <a:rPr lang="en-US" sz="2500" b="1" dirty="0" err="1">
                <a:latin typeface="Epilogue" pitchFamily="34" charset="0"/>
              </a:rPr>
              <a:t>na</a:t>
            </a:r>
            <a:r>
              <a:rPr lang="en-US" sz="2500" b="1" dirty="0">
                <a:latin typeface="Epilogue" pitchFamily="34" charset="0"/>
              </a:rPr>
              <a:t> </a:t>
            </a:r>
            <a:r>
              <a:rPr lang="en-US" sz="2500" b="1" dirty="0" err="1">
                <a:latin typeface="Epilogue" pitchFamily="34" charset="0"/>
              </a:rPr>
              <a:t>tomada</a:t>
            </a:r>
            <a:r>
              <a:rPr lang="en-US" sz="2500" b="1" dirty="0">
                <a:latin typeface="Epilogue" pitchFamily="34" charset="0"/>
              </a:rPr>
              <a:t> de </a:t>
            </a:r>
            <a:r>
              <a:rPr lang="en-US" sz="2500" b="1" dirty="0" err="1">
                <a:latin typeface="Epilogue" pitchFamily="34" charset="0"/>
              </a:rPr>
              <a:t>decisão</a:t>
            </a:r>
            <a:endParaRPr lang="en-US" sz="250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A607B67-8C9E-412B-96E8-7ED8E984AE64}"/>
              </a:ext>
            </a:extLst>
          </p:cNvPr>
          <p:cNvSpPr/>
          <p:nvPr/>
        </p:nvSpPr>
        <p:spPr>
          <a:xfrm>
            <a:off x="11632557" y="5841445"/>
            <a:ext cx="2743200" cy="2066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--Alunos--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Alexandre Alcindo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Gabriel Dante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Guilherme Paulino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Reginaldo Antonelli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Ricardo Oliveira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Yuri Pimentel</a:t>
            </a:r>
            <a:br>
              <a:rPr lang="pt-BR" sz="2400" b="1" dirty="0">
                <a:solidFill>
                  <a:schemeClr val="tx1"/>
                </a:solidFill>
              </a:rPr>
            </a:br>
            <a:endParaRPr lang="pt-BR" sz="2400" b="1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18E96-F651-481A-9B69-2656A51E5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2557" y="154861"/>
            <a:ext cx="2743200" cy="2437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646207A-93D5-4B2B-982F-022E437B40F1}"/>
              </a:ext>
            </a:extLst>
          </p:cNvPr>
          <p:cNvSpPr txBox="1"/>
          <p:nvPr/>
        </p:nvSpPr>
        <p:spPr>
          <a:xfrm>
            <a:off x="4610440" y="1222044"/>
            <a:ext cx="506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Visualização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80B4CB-E9DC-41F1-AD11-B8A21DC2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59" y="3349445"/>
            <a:ext cx="13489282" cy="36581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08908C-5031-4C7B-82A9-9AEBB6D9B00F}"/>
              </a:ext>
            </a:extLst>
          </p:cNvPr>
          <p:cNvSpPr txBox="1"/>
          <p:nvPr/>
        </p:nvSpPr>
        <p:spPr>
          <a:xfrm>
            <a:off x="6041537" y="2270355"/>
            <a:ext cx="220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Apresentação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25073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Casos de Sucesso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São Paulo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30% no tempo médio de deslocamento.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Rio de Janeiro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Otimização de semáforos reduziu congestionamentos em 25%.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Curitiba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Integração com transporte público melhorou eficiência em 40%.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Próximos Passos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74301" y="1780342"/>
            <a:ext cx="30480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13042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8443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10145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88143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Demonstração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88143" y="246947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Apresentação detalhada do sistema em funcionamento.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4211" y="3729038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844391" y="349912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990481" y="3580805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88143" y="34718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Projeto Piloto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88143" y="3943112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Implementação em área estratégica da cidade.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4211" y="5202674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844391" y="4972764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999292" y="5054441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88143" y="4945499"/>
            <a:ext cx="282952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Adição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</a:t>
            </a: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novos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dados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88143" y="5416748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Adicionar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novos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medidores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dados.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304211" y="667631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8"/>
          <p:cNvSpPr/>
          <p:nvPr/>
        </p:nvSpPr>
        <p:spPr>
          <a:xfrm>
            <a:off x="844391" y="644640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989528" y="6528078"/>
            <a:ext cx="19990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88143" y="641913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com IOT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88143" y="689038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Implementar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transmissão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</a:rPr>
              <a:t> de dados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remotos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9920C-B3B1-4F54-A818-3C514EB79E0F}"/>
              </a:ext>
            </a:extLst>
          </p:cNvPr>
          <p:cNvSpPr txBox="1"/>
          <p:nvPr/>
        </p:nvSpPr>
        <p:spPr>
          <a:xfrm>
            <a:off x="5021655" y="1027289"/>
            <a:ext cx="4587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Arduinos</a:t>
            </a:r>
            <a:r>
              <a:rPr lang="pt-BR" sz="3000" b="1" dirty="0">
                <a:solidFill>
                  <a:schemeClr val="bg1"/>
                </a:solidFill>
              </a:rPr>
              <a:t> a serem utilizados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33542A-E19E-47F2-98E6-F9D81F4B0768}"/>
              </a:ext>
            </a:extLst>
          </p:cNvPr>
          <p:cNvSpPr txBox="1"/>
          <p:nvPr/>
        </p:nvSpPr>
        <p:spPr>
          <a:xfrm>
            <a:off x="1984840" y="5939885"/>
            <a:ext cx="380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Familia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raspberry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pi</a:t>
            </a:r>
            <a:r>
              <a:rPr lang="pt-BR" sz="3000" b="1" dirty="0">
                <a:solidFill>
                  <a:schemeClr val="bg1"/>
                </a:solidFill>
              </a:rPr>
              <a:t> +3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1F6173-4012-40D6-85D7-05A2FD1E7D1C}"/>
              </a:ext>
            </a:extLst>
          </p:cNvPr>
          <p:cNvSpPr txBox="1"/>
          <p:nvPr/>
        </p:nvSpPr>
        <p:spPr>
          <a:xfrm>
            <a:off x="8386048" y="5939885"/>
            <a:ext cx="4131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Modulo Ethernet W5100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2374039-616B-497B-A806-8AD5F359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076" y="2190750"/>
            <a:ext cx="4752975" cy="38481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F0D0F93-60C3-48AD-8A18-95D9DA34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78" y="2190750"/>
            <a:ext cx="47529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Agradecimento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Agradecemos o seu tempo e interesse em nossa solução. Estamos à disposição para responder a quaisquer dúvidas.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Cidades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514624" y="3075146"/>
            <a:ext cx="2869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 Integrada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Sensores e redes conectadas monitoram sistemas urbanos.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Gestão Eficiente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 e IA otimizam recursos e reduzem desperdícios.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Altos custos, infraestrutura e proteção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8382"/>
            <a:ext cx="3530679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 Urbano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228" y="1735470"/>
            <a:ext cx="1959769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Crescimento Acelerado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4228" y="2097301"/>
            <a:ext cx="6820972" cy="1014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Expansão urbana gera problemas de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mobilidade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complexos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4228" y="3132630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Dados Imprecisos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4228" y="3494461"/>
            <a:ext cx="4317087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Falta de informações confiáveis prejudica planejamento eficaz.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94228" y="427867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Congestionamentos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4228" y="4640504"/>
            <a:ext cx="431708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Trânsito caótico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impacta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vida e economia.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82648"/>
            <a:ext cx="6121567" cy="62533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626935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Nossa Solução Inteligente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38424" y="1904286"/>
            <a:ext cx="1407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38506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em Tempo Real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e sensores IoT capturam fluxo veicular contínuo.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5958" y="3428762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278761" y="32101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415802" y="3286839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33573" y="3184565"/>
            <a:ext cx="30550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Processamento de Dados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33573" y="3626644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 e servidores analisam informações com algoritmos avançados.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424136" y="4996577"/>
            <a:ext cx="1693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77903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Interativa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Dashboards dinâmicos apresentam dados para tomada de decisões.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6414968" y="6706314"/>
            <a:ext cx="18764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Tomada de Decisão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Autoridades otimizam trânsito com base em insights precisos.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57355" y="3398877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Gestores Públicos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Secretarias de Trânsito e planejadores urbanos.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0323909" y="339887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Policia e Agentes de transito</a:t>
            </a:r>
            <a:endParaRPr lang="en-US" sz="2200" dirty="0"/>
          </a:p>
          <a:p>
            <a:pPr>
              <a:lnSpc>
                <a:spcPts val="2750"/>
              </a:lnSpc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Os dados gerados pode ser usado para fiscalização.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441400" y="545139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3510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População em Geral</a:t>
            </a:r>
            <a:endParaRPr lang="en-US" sz="2200" dirty="0"/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813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É beneficiada de forma Indireta  por um transito mais Seguro</a:t>
            </a:r>
            <a:br>
              <a:rPr lang="en-US" sz="1750" dirty="0">
                <a:solidFill>
                  <a:srgbClr val="EBECEF"/>
                </a:solidFill>
                <a:latin typeface="Epilogue" pitchFamily="34" charset="0"/>
              </a:rPr>
            </a:b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 e organizado.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63749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Benefícios para a Cidade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28382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Mobilidade Aprimorada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3337" y="6360081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congestionamentos e otimização do fluxo.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Decisões Embasadas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58508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Gestão urbana baseada em dados concretos.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Sustentabilidade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3680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Menor poluição com trânsito mais fluido.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Adaptabilidade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8851" y="6018728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escalável para cidades de qualquer porte.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Funcionalidades Principais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Contagem Veicular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Monitoramento automático preservando privacidade dos cidadãos.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 IoT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Conexão com sistemas de cidades inteligentes existentes.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Tráfego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Histórico e padrões para planejamento urbano eficiente.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Dinâmica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Interfaces intuitivas para tomada de decisões rápidas.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6042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Comunicação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6515457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de alta resolução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Servidor Python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Protocolos IoT seguros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Banco de dados MongoDB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RESTful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Dispositivos IoT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Visualização com Plotly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Transmissão de dados remota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ying(1)">
            <a:hlinkClick r:id="" action="ppaction://media"/>
            <a:extLst>
              <a:ext uri="{FF2B5EF4-FFF2-40B4-BE49-F238E27FC236}">
                <a16:creationId xmlns:a16="http://schemas.microsoft.com/office/drawing/2014/main" id="{93197EAF-AE30-44DB-B3DD-31793158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440</Words>
  <Application>Microsoft Office PowerPoint</Application>
  <PresentationFormat>Personalizar</PresentationFormat>
  <Paragraphs>113</Paragraphs>
  <Slides>14</Slides>
  <Notes>11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Epilogue</vt:lpstr>
      <vt:lpstr>Fraunces Medium</vt:lpstr>
      <vt:lpstr>Arial</vt:lpstr>
      <vt:lpstr>Eras Bold ITC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LUIZ RICARDO DE OLIVEIRA</cp:lastModifiedBy>
  <cp:revision>15</cp:revision>
  <dcterms:created xsi:type="dcterms:W3CDTF">2024-11-10T21:54:49Z</dcterms:created>
  <dcterms:modified xsi:type="dcterms:W3CDTF">2024-11-21T22:25:48Z</dcterms:modified>
</cp:coreProperties>
</file>